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FB6C09F1-934F-FA4E-9647-C518BEC10A9F}" type="datetimeFigureOut">
              <a:rPr lang="en-US" smtClean="0"/>
              <a:pPr/>
              <a:t>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B6C09F1-934F-FA4E-9647-C518BEC10A9F}" type="datetimeFigureOut">
              <a:rPr lang="en-US" smtClean="0"/>
              <a:pPr/>
              <a:t>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B6C09F1-934F-FA4E-9647-C518BEC10A9F}" type="datetimeFigureOut">
              <a:rPr lang="en-US" smtClean="0"/>
              <a:pPr/>
              <a:t>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B6C09F1-934F-FA4E-9647-C518BEC10A9F}" type="datetimeFigureOut">
              <a:rPr lang="en-US" smtClean="0"/>
              <a:pPr/>
              <a:t>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FB6C09F1-934F-FA4E-9647-C518BEC10A9F}" type="datetimeFigureOut">
              <a:rPr lang="en-US" smtClean="0"/>
              <a:pPr/>
              <a:t>11/9/10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FB6C09F1-934F-FA4E-9647-C518BEC10A9F}" type="datetimeFigureOut">
              <a:rPr lang="en-US" smtClean="0"/>
              <a:pPr/>
              <a:t>11/9/10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FB6C09F1-934F-FA4E-9647-C518BEC10A9F}" type="datetimeFigureOut">
              <a:rPr lang="en-US" smtClean="0"/>
              <a:pPr/>
              <a:t>11/9/10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FB6C09F1-934F-FA4E-9647-C518BEC10A9F}" type="datetimeFigureOut">
              <a:rPr lang="en-US" smtClean="0"/>
              <a:pPr/>
              <a:t>11/9/10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C09F1-934F-FA4E-9647-C518BEC10A9F}" type="datetimeFigureOut">
              <a:rPr lang="en-US" smtClean="0"/>
              <a:pPr/>
              <a:t>11/9/10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B6C09F1-934F-FA4E-9647-C518BEC10A9F}" type="datetimeFigureOut">
              <a:rPr lang="en-US" smtClean="0"/>
              <a:pPr/>
              <a:t>11/9/10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B6C09F1-934F-FA4E-9647-C518BEC10A9F}" type="datetimeFigureOut">
              <a:rPr lang="en-US" smtClean="0"/>
              <a:pPr/>
              <a:t>11/9/10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558E8-50C4-CE44-8784-220249F906E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6C09F1-934F-FA4E-9647-C518BEC10A9F}" type="datetimeFigureOut">
              <a:rPr lang="en-US" smtClean="0"/>
              <a:pPr/>
              <a:t>11/9/10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558E8-50C4-CE44-8784-220249F906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Credit Markets</a:t>
            </a:r>
            <a:r>
              <a:rPr lang="en-US" b="1" dirty="0" smtClean="0"/>
              <a:t> </a:t>
            </a:r>
            <a:br>
              <a:rPr lang="en-US" b="1" dirty="0" smtClean="0"/>
            </a:br>
            <a:r>
              <a:rPr lang="en-US" b="1" dirty="0" smtClean="0"/>
              <a:t>micro</a:t>
            </a:r>
            <a:r>
              <a:rPr lang="en-US" b="1" dirty="0"/>
              <a:t>-finance :</a:t>
            </a:r>
            <a:r>
              <a:rPr lang="en-US" b="1" dirty="0" smtClean="0"/>
              <a:t> the individualistic </a:t>
            </a:r>
            <a:r>
              <a:rPr lang="en-US" b="1" dirty="0"/>
              <a:t>focus of development intervention</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697368"/>
          </a:xfrm>
        </p:spPr>
        <p:txBody>
          <a:bodyPr>
            <a:noAutofit/>
          </a:bodyPr>
          <a:lstStyle/>
          <a:p>
            <a:r>
              <a:rPr lang="en-US" sz="1800" dirty="0" smtClean="0"/>
              <a:t>The first, </a:t>
            </a:r>
            <a:r>
              <a:rPr lang="en-US" sz="1800" i="1" dirty="0" smtClean="0"/>
              <a:t>CICI Support and the Creative Industries</a:t>
            </a:r>
            <a:r>
              <a:rPr lang="en-US" sz="1800" dirty="0" smtClean="0"/>
              <a:t>, is an article written by the current director, in which he tries to explain the situation. He writes (roughly) : </a:t>
            </a:r>
            <a:r>
              <a:rPr lang="en-US" sz="1800" b="1" dirty="0" smtClean="0"/>
              <a:t>"We conceived the refundable contribution [credit / loans] system as a way to have financial participation in market driven cultural projects and, therefore, be subject to enterprise risk. We tried to introduce a risk culture into a sector that used to function through public subsidies." </a:t>
            </a:r>
          </a:p>
          <a:p>
            <a:endParaRPr lang="en-US" sz="800" dirty="0" smtClean="0"/>
          </a:p>
          <a:p>
            <a:r>
              <a:rPr lang="en-US" sz="1800" dirty="0" smtClean="0"/>
              <a:t>The second, </a:t>
            </a:r>
            <a:r>
              <a:rPr lang="en-US" sz="1800" i="1" dirty="0" smtClean="0"/>
              <a:t>The Catalonian Auditing Body finds evidence of misuse of public funds in most grants provided by the CICI</a:t>
            </a:r>
            <a:r>
              <a:rPr lang="en-US" sz="1800" dirty="0" smtClean="0"/>
              <a:t>,  talks about how an investigation is being initiated into the Department.</a:t>
            </a:r>
          </a:p>
          <a:p>
            <a:endParaRPr lang="en-US" sz="800" dirty="0" smtClean="0"/>
          </a:p>
          <a:p>
            <a:r>
              <a:rPr lang="en-US" sz="1800" dirty="0" smtClean="0"/>
              <a:t>And the third, </a:t>
            </a:r>
            <a:r>
              <a:rPr lang="en-US" sz="1800" i="1" dirty="0" smtClean="0"/>
              <a:t>The PSC disregards the accusations of grants mismanagement provided to the Creative Industry</a:t>
            </a:r>
            <a:r>
              <a:rPr lang="en-US" sz="1800" dirty="0" smtClean="0"/>
              <a:t>, talks about how they are trying to </a:t>
            </a:r>
            <a:r>
              <a:rPr lang="en-US" sz="1800" dirty="0" err="1" smtClean="0"/>
              <a:t>reconceptualize</a:t>
            </a:r>
            <a:r>
              <a:rPr lang="en-US" sz="1800" dirty="0" smtClean="0"/>
              <a:t> the loans back into subsidies as they can't track many of the people who received them</a:t>
            </a:r>
            <a:r>
              <a:rPr lang="en-US" sz="1800" b="1" dirty="0" smtClean="0"/>
              <a:t>: “</a:t>
            </a:r>
            <a:r>
              <a:rPr lang="en-GB" sz="1800" b="1" dirty="0" smtClean="0"/>
              <a:t>Although refundable </a:t>
            </a:r>
            <a:r>
              <a:rPr lang="en-GB" sz="1800" b="1" dirty="0"/>
              <a:t>contributions were a risky scheme, they were necessary to promote and enhance the creative process itself</a:t>
            </a:r>
            <a:r>
              <a:rPr lang="en-GB" sz="1800" b="1" dirty="0" smtClean="0"/>
              <a:t>.”</a:t>
            </a:r>
            <a:endParaRPr lang="en-US" sz="1800" b="1" dirty="0" smtClean="0"/>
          </a:p>
          <a:p>
            <a:endParaRPr lang="en-US" sz="1800" dirty="0" smtClean="0"/>
          </a:p>
          <a:p>
            <a:endParaRPr 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Extracting the </a:t>
            </a:r>
            <a:r>
              <a:rPr lang="en-US" b="1" dirty="0" smtClean="0"/>
              <a:t>Value</a:t>
            </a:r>
            <a:br>
              <a:rPr lang="en-US" b="1" dirty="0" smtClean="0"/>
            </a:br>
            <a:r>
              <a:rPr lang="en-US" b="1" dirty="0" smtClean="0"/>
              <a:t>What </a:t>
            </a:r>
            <a:r>
              <a:rPr lang="en-US" b="1" dirty="0"/>
              <a:t>is a '</a:t>
            </a:r>
            <a:r>
              <a:rPr lang="en-US" b="1" dirty="0" err="1"/>
              <a:t>rentier</a:t>
            </a:r>
            <a:r>
              <a:rPr lang="en-US" b="1" dirty="0"/>
              <a:t> </a:t>
            </a:r>
            <a:r>
              <a:rPr lang="en-US" b="1" dirty="0" err="1"/>
              <a:t>ecomony</a:t>
            </a:r>
            <a:r>
              <a:rPr lang="en-US" b="1" dirty="0"/>
              <a:t>' ? </a:t>
            </a:r>
            <a:endParaRPr lang="en-US" dirty="0"/>
          </a:p>
        </p:txBody>
      </p:sp>
      <p:sp>
        <p:nvSpPr>
          <p:cNvPr id="3" name="Content Placeholder 2"/>
          <p:cNvSpPr>
            <a:spLocks noGrp="1"/>
          </p:cNvSpPr>
          <p:nvPr>
            <p:ph idx="1"/>
          </p:nvPr>
        </p:nvSpPr>
        <p:spPr/>
        <p:txBody>
          <a:bodyPr>
            <a:normAutofit/>
          </a:bodyPr>
          <a:lstStyle/>
          <a:p>
            <a:r>
              <a:rPr lang="en-US" sz="2000" dirty="0"/>
              <a:t>A </a:t>
            </a:r>
            <a:r>
              <a:rPr lang="en-US" sz="2000" dirty="0" err="1"/>
              <a:t>rentier</a:t>
            </a:r>
            <a:r>
              <a:rPr lang="en-US" sz="2000" dirty="0"/>
              <a:t> economy is broadly regarded as an economy in which 'rent' plays a major role, where the </a:t>
            </a:r>
            <a:r>
              <a:rPr lang="en-US" sz="2000" dirty="0" err="1"/>
              <a:t>rentier</a:t>
            </a:r>
            <a:r>
              <a:rPr lang="en-US" sz="2000" dirty="0"/>
              <a:t> is an individual who depends on income derived from rents - economic rent and interest or other financial  charges - which, in turn, are defined as a reward for ownership of resources. </a:t>
            </a:r>
            <a:r>
              <a:rPr lang="en-US" sz="2000" dirty="0" err="1"/>
              <a:t>Rentier</a:t>
            </a:r>
            <a:r>
              <a:rPr lang="en-US" sz="2000" dirty="0"/>
              <a:t> theory makes a distinction between ‘earned’ and ‘unearned’ income, and assumes that a </a:t>
            </a:r>
            <a:r>
              <a:rPr lang="en-US" sz="2000" dirty="0" err="1"/>
              <a:t>rentier</a:t>
            </a:r>
            <a:r>
              <a:rPr lang="en-US" sz="2000" dirty="0"/>
              <a:t> economy creates a specific mentality. The economic </a:t>
            </a:r>
            <a:r>
              <a:rPr lang="en-US" sz="2000" dirty="0" err="1"/>
              <a:t>behaviour</a:t>
            </a:r>
            <a:r>
              <a:rPr lang="en-US" sz="2000" dirty="0"/>
              <a:t> of a </a:t>
            </a:r>
            <a:r>
              <a:rPr lang="en-US" sz="2000" dirty="0" err="1"/>
              <a:t>rentier</a:t>
            </a:r>
            <a:r>
              <a:rPr lang="en-US" sz="2000" dirty="0"/>
              <a:t> is distinguished in that it embodies a break in the work/reward causation. Rewards of income and wealth for the </a:t>
            </a:r>
            <a:r>
              <a:rPr lang="en-US" sz="2000" dirty="0" err="1"/>
              <a:t>rentier</a:t>
            </a:r>
            <a:r>
              <a:rPr lang="en-US" sz="2000" dirty="0"/>
              <a:t> do not come as the result of work but rather are the result of situation or innovations in rent-seeking procedures, for example, contrivance of a previously unused legal gambit that is effective in diverting rents to those who are first in exploiting it.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a:t>Examples include the retention and exploitation of patent rights for intellectual property resulting from publicly </a:t>
            </a:r>
            <a:r>
              <a:rPr lang="en-US" sz="2000" dirty="0" err="1"/>
              <a:t>subsidised</a:t>
            </a:r>
            <a:r>
              <a:rPr lang="en-US" sz="2000" dirty="0"/>
              <a:t> work</a:t>
            </a:r>
            <a:r>
              <a:rPr lang="en-US" sz="2000" dirty="0" smtClean="0"/>
              <a:t> – as we recently heard in Scotland, no longer "</a:t>
            </a:r>
            <a:r>
              <a:rPr lang="en-US" sz="2000" dirty="0"/>
              <a:t>funding" but "investment". This would be a significant shift from previous public sector models of support (however partial and problematic they continue to be with regard to elite power and their exercise of cultural taste) to a commercial model of exploitation still ultimately based on monopoly power. Still more broadly applicable would be the charging of interest on loans or 'micro-credit', on top of the system of studio rents.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b="1" dirty="0" smtClean="0"/>
              <a:t>‘From Cultural to Creative Industries: An analysis of the implications of the “creative industries” approach to arts and media policy making in the United Kingdom’</a:t>
            </a:r>
            <a:br>
              <a:rPr lang="en-US" sz="1400" b="1" dirty="0" smtClean="0"/>
            </a:br>
            <a:r>
              <a:rPr lang="en-US" sz="1400" b="1" dirty="0" smtClean="0"/>
              <a:t> Nicholas </a:t>
            </a:r>
            <a:r>
              <a:rPr lang="en-US" sz="1400" b="1" dirty="0" err="1" smtClean="0"/>
              <a:t>Garnham</a:t>
            </a:r>
            <a:r>
              <a:rPr lang="en-US" sz="1400" b="1" dirty="0" smtClean="0"/>
              <a:t>, International Journal of Cultural Policy </a:t>
            </a:r>
            <a:r>
              <a:rPr lang="en-US" sz="1400" b="1" dirty="0" err="1" smtClean="0"/>
              <a:t>Vol</a:t>
            </a:r>
            <a:r>
              <a:rPr lang="en-US" sz="1400" b="1" dirty="0" smtClean="0"/>
              <a:t> 11, No. 1 2005</a:t>
            </a:r>
            <a:endParaRPr lang="en-US" sz="1400" b="1" dirty="0"/>
          </a:p>
        </p:txBody>
      </p:sp>
      <p:sp>
        <p:nvSpPr>
          <p:cNvPr id="3" name="Content Placeholder 2"/>
          <p:cNvSpPr>
            <a:spLocks noGrp="1"/>
          </p:cNvSpPr>
          <p:nvPr>
            <p:ph idx="1"/>
          </p:nvPr>
        </p:nvSpPr>
        <p:spPr/>
        <p:txBody>
          <a:bodyPr>
            <a:normAutofit fontScale="62500" lnSpcReduction="20000"/>
          </a:bodyPr>
          <a:lstStyle/>
          <a:p>
            <a:r>
              <a:rPr lang="en-US" dirty="0"/>
              <a:t>“ [</a:t>
            </a:r>
            <a:r>
              <a:rPr lang="en-US" dirty="0" err="1"/>
              <a:t>T]he</a:t>
            </a:r>
            <a:r>
              <a:rPr lang="en-US" dirty="0"/>
              <a:t> </a:t>
            </a:r>
            <a:r>
              <a:rPr lang="en-US" b="1" dirty="0"/>
              <a:t>cultural industries are seen as complex value chains where profit is extracted at key nodes in the chain through control of production investment and distribution</a:t>
            </a:r>
            <a:r>
              <a:rPr lang="en-US" dirty="0"/>
              <a:t> and the key 'creative' </a:t>
            </a:r>
            <a:r>
              <a:rPr lang="en-US" dirty="0" err="1"/>
              <a:t>labour</a:t>
            </a:r>
            <a:r>
              <a:rPr lang="en-US" dirty="0"/>
              <a:t> is exploited not, as in the classic Marxist analysis of surplus value, through the wage bargain, but through contracts determining the distribution of profits to various rights holders negotiated between parties with highly unequal power (Caves 2000). ... [</a:t>
            </a:r>
            <a:r>
              <a:rPr lang="en-US" dirty="0" err="1"/>
              <a:t>T]he</a:t>
            </a:r>
            <a:r>
              <a:rPr lang="en-US" dirty="0"/>
              <a:t> political economy approach placed its major emphasis on the technologies of distribution, on the ways in which key economic and regulatory debates were to be seen as struggles over access to distribution under shifting technological conditions without any necessary effect on either the nature of the product being distributed or the relation with the audience. In particular, </a:t>
            </a:r>
            <a:r>
              <a:rPr lang="en-US" b="1" dirty="0"/>
              <a:t>this analysis stressed the ways in which the profits of the whole process were returned to controllers of technological distribution systems rather than to the original producers of the cultural products or services.</a:t>
            </a:r>
            <a:r>
              <a:rPr lang="en-US" b="1"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400" b="1" dirty="0" smtClean="0"/>
              <a:t>'Real Estate, Technology and the </a:t>
            </a:r>
            <a:r>
              <a:rPr lang="en-US" sz="1400" b="1" dirty="0" err="1" smtClean="0"/>
              <a:t>Rentier</a:t>
            </a:r>
            <a:r>
              <a:rPr lang="en-US" sz="1400" b="1" dirty="0" smtClean="0"/>
              <a:t> Economy: Pricing in excess of Value, producing Income without Work’</a:t>
            </a:r>
            <a:br>
              <a:rPr lang="en-US" sz="1400" b="1" dirty="0" smtClean="0"/>
            </a:br>
            <a:r>
              <a:rPr lang="en-US" sz="1400" b="1" dirty="0" smtClean="0"/>
              <a:t> Michael Hudson</a:t>
            </a:r>
            <a:br>
              <a:rPr lang="en-US" sz="1400" b="1" dirty="0" smtClean="0"/>
            </a:br>
            <a:r>
              <a:rPr lang="en-US" sz="1400" b="1" dirty="0" smtClean="0"/>
              <a:t> A speech delivered at "The Economics of Abundance" conference, held at King's College, London, 3 July, 2006</a:t>
            </a:r>
            <a:br>
              <a:rPr lang="en-US" sz="1400" b="1" dirty="0" smtClean="0"/>
            </a:br>
            <a:endParaRPr lang="en-US" sz="1400" b="1" dirty="0"/>
          </a:p>
        </p:txBody>
      </p:sp>
      <p:sp>
        <p:nvSpPr>
          <p:cNvPr id="3" name="Content Placeholder 2"/>
          <p:cNvSpPr>
            <a:spLocks noGrp="1"/>
          </p:cNvSpPr>
          <p:nvPr>
            <p:ph idx="1"/>
          </p:nvPr>
        </p:nvSpPr>
        <p:spPr/>
        <p:txBody>
          <a:bodyPr>
            <a:normAutofit/>
          </a:bodyPr>
          <a:lstStyle/>
          <a:p>
            <a:r>
              <a:rPr lang="en-US" sz="2000" dirty="0"/>
              <a:t>"The bulk of this </a:t>
            </a:r>
            <a:r>
              <a:rPr lang="en-US" sz="2000" dirty="0" err="1"/>
              <a:t>rentier</a:t>
            </a:r>
            <a:r>
              <a:rPr lang="en-US" sz="2000" dirty="0"/>
              <a:t> income is not being spent on expanding the means of production or raising living standards. It is ploughed back into the purchase of property and financial securities already in place - legal rights and claims for payment extracted from the economy at large. Most rental income and interest is channeled back into the property and stock market to buy more rent-yielding real estate or ownership rights. This inflates prices for these assets, making property and financial speculation more attractive than new capital formation. The economy shrinks as a result of </a:t>
            </a:r>
            <a:r>
              <a:rPr lang="en-US" sz="2000" dirty="0" err="1"/>
              <a:t>groundrent</a:t>
            </a:r>
            <a:r>
              <a:rPr lang="en-US" sz="2000" dirty="0"/>
              <a:t> diverting revenue from industry to landlords. Except in this case, revenue ends up being diverted into the financial sector.</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b="1" dirty="0" smtClean="0"/>
              <a:t>Micro-Credit and Rural Poverty: An Analysis of Empirical Evidence</a:t>
            </a:r>
            <a:br>
              <a:rPr lang="en-US" sz="1600" b="1" dirty="0" smtClean="0"/>
            </a:br>
            <a:r>
              <a:rPr lang="en-US" sz="1600" b="1" dirty="0" err="1" smtClean="0"/>
              <a:t>Pallavi</a:t>
            </a:r>
            <a:r>
              <a:rPr lang="en-US" sz="1600" b="1" dirty="0" smtClean="0"/>
              <a:t> </a:t>
            </a:r>
            <a:r>
              <a:rPr lang="en-US" sz="1600" b="1" dirty="0" err="1" smtClean="0"/>
              <a:t>Chavan</a:t>
            </a:r>
            <a:r>
              <a:rPr lang="en-US" sz="1600" b="1" dirty="0" smtClean="0"/>
              <a:t> and R. </a:t>
            </a:r>
            <a:r>
              <a:rPr lang="en-US" sz="1600" b="1" dirty="0" err="1" smtClean="0"/>
              <a:t>Ramakumar</a:t>
            </a:r>
            <a:r>
              <a:rPr lang="en-US" sz="1600" b="1" dirty="0" smtClean="0"/>
              <a:t/>
            </a:r>
            <a:br>
              <a:rPr lang="en-US" sz="1600" b="1" dirty="0" smtClean="0"/>
            </a:br>
            <a:r>
              <a:rPr lang="en-US" sz="1600" b="1" dirty="0" smtClean="0"/>
              <a:t>Economic and Political Weekly, Vol. 37, No. 10 (Mar. 9-15, 2002)</a:t>
            </a:r>
            <a:r>
              <a:rPr lang="en-US" sz="1600" dirty="0" smtClean="0"/>
              <a:t/>
            </a:r>
            <a:br>
              <a:rPr lang="en-US" sz="1600" dirty="0" smtClean="0"/>
            </a:br>
            <a:endParaRPr lang="en-US" sz="1600" dirty="0"/>
          </a:p>
        </p:txBody>
      </p:sp>
      <p:sp>
        <p:nvSpPr>
          <p:cNvPr id="3" name="Content Placeholder 2"/>
          <p:cNvSpPr>
            <a:spLocks noGrp="1"/>
          </p:cNvSpPr>
          <p:nvPr>
            <p:ph idx="1"/>
          </p:nvPr>
        </p:nvSpPr>
        <p:spPr/>
        <p:txBody>
          <a:bodyPr>
            <a:normAutofit/>
          </a:bodyPr>
          <a:lstStyle/>
          <a:p>
            <a:r>
              <a:rPr lang="en-US" sz="2000" dirty="0" smtClean="0"/>
              <a:t>“This </a:t>
            </a:r>
            <a:r>
              <a:rPr lang="en-US" sz="2000" dirty="0"/>
              <a:t>paper reviews empirical evidence on NGO-led micro-credit </a:t>
            </a:r>
            <a:r>
              <a:rPr lang="en-US" sz="2000" dirty="0" err="1"/>
              <a:t>programmes</a:t>
            </a:r>
            <a:r>
              <a:rPr lang="en-US" sz="2000" dirty="0"/>
              <a:t> in several developing countries, and compares them with state-led poverty alleviation schemes in India. The study shows that micro-credit </a:t>
            </a:r>
            <a:r>
              <a:rPr lang="en-US" sz="2000" dirty="0" err="1"/>
              <a:t>programmes</a:t>
            </a:r>
            <a:r>
              <a:rPr lang="en-US" sz="2000" dirty="0"/>
              <a:t> have been able to bring about a marginal improvement in the beneficiaries' income. However, the </a:t>
            </a:r>
            <a:r>
              <a:rPr lang="en-US" sz="2000" b="1" dirty="0"/>
              <a:t>beneficiaries have not gained much by way of technological improvements</a:t>
            </a:r>
            <a:r>
              <a:rPr lang="en-US" sz="2000" dirty="0"/>
              <a:t>, given the emphasis on 'survival skill'. Also, in Bangladesh the </a:t>
            </a:r>
            <a:r>
              <a:rPr lang="en-US" sz="2000" b="1" dirty="0"/>
              <a:t>practice of repayment </a:t>
            </a:r>
            <a:r>
              <a:rPr lang="en-US" sz="2000" dirty="0"/>
              <a:t>of </a:t>
            </a:r>
            <a:r>
              <a:rPr lang="en-US" sz="2000" i="1" dirty="0" err="1"/>
              <a:t>Grameen</a:t>
            </a:r>
            <a:r>
              <a:rPr lang="en-US" sz="2000" i="1" dirty="0"/>
              <a:t> Bank </a:t>
            </a:r>
            <a:r>
              <a:rPr lang="en-US" sz="2000" dirty="0"/>
              <a:t>loans </a:t>
            </a:r>
            <a:r>
              <a:rPr lang="en-US" sz="2000" b="1" dirty="0"/>
              <a:t>by making fresh loans</a:t>
            </a:r>
            <a:r>
              <a:rPr lang="en-US" sz="2000" dirty="0"/>
              <a:t> from moneylenders has </a:t>
            </a:r>
            <a:r>
              <a:rPr lang="en-US" sz="2000" b="1" dirty="0"/>
              <a:t>resulted in the creation of 'debt cycles'</a:t>
            </a:r>
            <a:r>
              <a:rPr lang="en-US" sz="2000"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b="1" dirty="0" smtClean="0"/>
              <a:t>LIMITS OF MICRO CREDIT FOR RURAL DEVELOPMENT: A CURSORY LOOK</a:t>
            </a:r>
            <a:br>
              <a:rPr lang="en-US" sz="1600" b="1" dirty="0" smtClean="0"/>
            </a:br>
            <a:r>
              <a:rPr lang="en-US" sz="1600" b="1" dirty="0" smtClean="0"/>
              <a:t>B. </a:t>
            </a:r>
            <a:r>
              <a:rPr lang="en-US" sz="1600" b="1" dirty="0" err="1" smtClean="0"/>
              <a:t>Mishra</a:t>
            </a:r>
            <a:r>
              <a:rPr lang="en-US" sz="1600" b="1" dirty="0" smtClean="0"/>
              <a:t> and </a:t>
            </a:r>
            <a:r>
              <a:rPr lang="en-US" sz="1600" b="1" dirty="0" err="1" smtClean="0"/>
              <a:t>Purusottam</a:t>
            </a:r>
            <a:r>
              <a:rPr lang="en-US" sz="1600" b="1" dirty="0" smtClean="0"/>
              <a:t> </a:t>
            </a:r>
            <a:r>
              <a:rPr lang="en-US" sz="1600" b="1" dirty="0" err="1" smtClean="0"/>
              <a:t>Nayak</a:t>
            </a:r>
            <a:r>
              <a:rPr lang="en-US" sz="1600" b="1" dirty="0" smtClean="0"/>
              <a:t>*</a:t>
            </a:r>
            <a:br>
              <a:rPr lang="en-US" sz="1600" b="1" dirty="0" smtClean="0"/>
            </a:br>
            <a:r>
              <a:rPr lang="en-US" sz="1600" b="1" dirty="0" smtClean="0"/>
              <a:t>Rural Indebtedness in North East India, </a:t>
            </a:r>
            <a:r>
              <a:rPr lang="en-US" sz="1600" b="1" dirty="0" err="1" smtClean="0"/>
              <a:t>Dibrugarh</a:t>
            </a:r>
            <a:r>
              <a:rPr lang="en-US" sz="1600" b="1" dirty="0" smtClean="0"/>
              <a:t> University, </a:t>
            </a:r>
            <a:r>
              <a:rPr lang="en-US" sz="1600" b="1" dirty="0" err="1" smtClean="0"/>
              <a:t>Dibrugarh</a:t>
            </a:r>
            <a:r>
              <a:rPr lang="en-US" sz="1600" b="1" dirty="0" smtClean="0"/>
              <a:t>, Assam, India, 2004</a:t>
            </a:r>
            <a:endParaRPr lang="en-US" sz="1600" dirty="0"/>
          </a:p>
        </p:txBody>
      </p:sp>
      <p:sp>
        <p:nvSpPr>
          <p:cNvPr id="3" name="Content Placeholder 2"/>
          <p:cNvSpPr>
            <a:spLocks noGrp="1"/>
          </p:cNvSpPr>
          <p:nvPr>
            <p:ph idx="1"/>
          </p:nvPr>
        </p:nvSpPr>
        <p:spPr>
          <a:xfrm>
            <a:off x="457200" y="1684536"/>
            <a:ext cx="8229600" cy="4872192"/>
          </a:xfrm>
        </p:spPr>
        <p:txBody>
          <a:bodyPr anchor="t">
            <a:normAutofit fontScale="40000" lnSpcReduction="20000"/>
          </a:bodyPr>
          <a:lstStyle/>
          <a:p>
            <a:pPr>
              <a:spcAft>
                <a:spcPts val="7800"/>
              </a:spcAft>
            </a:pPr>
            <a:r>
              <a:rPr lang="en-US" sz="5000" dirty="0"/>
              <a:t>Also on </a:t>
            </a:r>
            <a:r>
              <a:rPr lang="en-US" sz="5000" i="1" dirty="0" err="1"/>
              <a:t>Grameen</a:t>
            </a:r>
            <a:r>
              <a:rPr lang="en-US" sz="5000" i="1" dirty="0"/>
              <a:t> Bank</a:t>
            </a:r>
            <a:r>
              <a:rPr lang="en-US" sz="5000" dirty="0"/>
              <a:t>, DFI</a:t>
            </a:r>
            <a:r>
              <a:rPr lang="en-US" sz="5000" dirty="0" smtClean="0"/>
              <a:t>: “Entrepreneurs </a:t>
            </a:r>
            <a:r>
              <a:rPr lang="en-US" sz="5000" dirty="0"/>
              <a:t>who start micro enterprises typically lack assets, especially marketable ones to use as collateral for loans. … As far as screening was concerned, three methods were evolved to assess the borrowers’ credit worthiness. The most </a:t>
            </a:r>
            <a:r>
              <a:rPr lang="en-US" sz="5000" b="1" dirty="0"/>
              <a:t>common was to lend to members of a group who were jointly and severally liable </a:t>
            </a:r>
            <a:r>
              <a:rPr lang="en-US" sz="5000" dirty="0"/>
              <a:t>for the repayment of loans made to each member of the group. Screening was facilitated by self selected groups. This </a:t>
            </a:r>
            <a:r>
              <a:rPr lang="en-US" sz="5000" b="1" dirty="0"/>
              <a:t>ensured that only people who the rest of the group took to be credit worthy were allowed in</a:t>
            </a:r>
            <a:r>
              <a:rPr lang="en-US" sz="5000" dirty="0"/>
              <a:t>. Such groups have been euphemistically called ‘solidarity groups’ (</a:t>
            </a:r>
            <a:r>
              <a:rPr lang="en-US" sz="5000" dirty="0" err="1"/>
              <a:t>Berenbach</a:t>
            </a:r>
            <a:r>
              <a:rPr lang="en-US" sz="5000" dirty="0"/>
              <a:t> et al 1994, p.127). This was by far the common approach, although it did not necessarily attest to its efficacy. …</a:t>
            </a:r>
            <a:r>
              <a:rPr lang="en-US" sz="5000" b="1" dirty="0"/>
              <a:t>almost all groups insisted on their borrowers saving money</a:t>
            </a:r>
            <a:r>
              <a:rPr lang="en-US" sz="5000" dirty="0"/>
              <a:t>, at least initially. This was designed to provide evidence of financial management skills and to provide a small amount of collateral in some cases. …In attributing the cause of poverty to insufficient access to credit, </a:t>
            </a:r>
            <a:r>
              <a:rPr lang="en-US" sz="5000" b="1" dirty="0"/>
              <a:t>micro finance evangelists obscure the generative mechanism behind much poverty - an unequal distribution of powers at the local, national and international level</a:t>
            </a:r>
            <a:r>
              <a:rPr lang="en-US" sz="5000" dirty="0" smtClean="0"/>
              <a:t>.”</a:t>
            </a:r>
            <a:endParaRPr lang="en-US" sz="5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b="1" dirty="0" smtClean="0"/>
              <a:t>Understanding and Dealing with High Interest Rates on Microcredit</a:t>
            </a:r>
            <a:br>
              <a:rPr lang="en-US" sz="1400" b="1" dirty="0" smtClean="0"/>
            </a:br>
            <a:r>
              <a:rPr lang="en-US" sz="1400" b="1" dirty="0" smtClean="0"/>
              <a:t>A NOTE TO POLICY MAKERS IN THE ASIA AND PACIFIC REGION</a:t>
            </a:r>
            <a:br>
              <a:rPr lang="en-US" sz="1400" b="1" dirty="0" smtClean="0"/>
            </a:br>
            <a:r>
              <a:rPr lang="en-US" sz="1400" b="1" dirty="0" err="1" smtClean="0"/>
              <a:t>Nimal</a:t>
            </a:r>
            <a:r>
              <a:rPr lang="en-US" sz="1400" b="1" dirty="0" smtClean="0"/>
              <a:t> A. Fernando, East Asia Department, May 2006, Asian Development Bank</a:t>
            </a:r>
            <a:endParaRPr lang="en-US" sz="1400"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nominal interest rates charged by most </a:t>
            </a:r>
            <a:r>
              <a:rPr lang="en-US" dirty="0" err="1"/>
              <a:t>MFIs</a:t>
            </a:r>
            <a:r>
              <a:rPr lang="en-US" dirty="0"/>
              <a:t> in the region range from 30% to 70% a year (on a reducing- balance basis). The effective interest rates are even higher because of commissions and fees charged by </a:t>
            </a:r>
            <a:r>
              <a:rPr lang="en-US" dirty="0" err="1"/>
              <a:t>MFIs</a:t>
            </a:r>
            <a:r>
              <a:rPr lang="en-US" dirty="0"/>
              <a:t>. Other factors - such as the </a:t>
            </a:r>
            <a:r>
              <a:rPr lang="en-US" b="1" dirty="0"/>
              <a:t>compulsory deposits </a:t>
            </a:r>
            <a:r>
              <a:rPr lang="en-US" dirty="0"/>
              <a:t>for obtaining a loan, </a:t>
            </a:r>
            <a:r>
              <a:rPr lang="en-US" b="1" dirty="0"/>
              <a:t>frequency of repayments</a:t>
            </a:r>
            <a:r>
              <a:rPr lang="en-US" dirty="0"/>
              <a:t>, and the systems adopted to collect repayments - also </a:t>
            </a:r>
            <a:r>
              <a:rPr lang="en-US" b="1" dirty="0"/>
              <a:t>raise the effective interest rates</a:t>
            </a:r>
            <a:r>
              <a:rPr lang="en-US" dirty="0"/>
              <a:t>. High interest rates charged by </a:t>
            </a:r>
            <a:r>
              <a:rPr lang="en-US" dirty="0" err="1"/>
              <a:t>MFIs</a:t>
            </a:r>
            <a:r>
              <a:rPr lang="en-US" dirty="0"/>
              <a:t> have attracted criticism from government and opposition leaders in Bangladesh, Cambodia, India, Pakistan, and Sri Lanka. At a microcredit summit in Dhaka in 2004, the Minister of Finance for Bangladesh described microcredit interest rates in that country as</a:t>
            </a:r>
            <a:r>
              <a:rPr lang="en-US" dirty="0" smtClean="0"/>
              <a:t> ‘extortionate’.  </a:t>
            </a:r>
            <a:r>
              <a:rPr lang="en-US" dirty="0"/>
              <a:t>…Many policy makers question why </a:t>
            </a:r>
            <a:r>
              <a:rPr lang="en-US" b="1" dirty="0"/>
              <a:t>microfinance interest rates remain high even when </a:t>
            </a:r>
            <a:r>
              <a:rPr lang="en-US" b="1" dirty="0" err="1"/>
              <a:t>MFIs</a:t>
            </a:r>
            <a:r>
              <a:rPr lang="en-US" b="1" dirty="0"/>
              <a:t> receive concessional funds to finance lending</a:t>
            </a:r>
            <a:r>
              <a:rPr lang="en-US" dirty="0"/>
              <a:t>. Although </a:t>
            </a:r>
            <a:r>
              <a:rPr lang="en-US" dirty="0" err="1"/>
              <a:t>microlenders</a:t>
            </a:r>
            <a:r>
              <a:rPr lang="en-US" dirty="0"/>
              <a:t> receive loan funds at concessional rates, </a:t>
            </a:r>
            <a:r>
              <a:rPr lang="en-US" b="1" dirty="0"/>
              <a:t>they must cost these funds at market rates </a:t>
            </a:r>
            <a:r>
              <a:rPr lang="en-US" dirty="0"/>
              <a:t>when they make decisions about interest rates </a:t>
            </a:r>
            <a:r>
              <a:rPr lang="en-US" b="1" dirty="0"/>
              <a:t>to ensure the sustainability of the institution's </a:t>
            </a:r>
            <a:r>
              <a:rPr lang="en-US" b="1" dirty="0" smtClean="0"/>
              <a:t>operations</a:t>
            </a:r>
            <a:r>
              <a:rPr lang="en-US" dirty="0" smtClean="0"/>
              <a:t>. ‘Charging </a:t>
            </a:r>
            <a:r>
              <a:rPr lang="en-US" dirty="0"/>
              <a:t>prices high enough to cover costs is an essential practice for any business enterprise that intends to continue its operations beyond the short-</a:t>
            </a:r>
            <a:r>
              <a:rPr lang="en-US" dirty="0" smtClean="0"/>
              <a:t>term’.”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b="1" dirty="0" smtClean="0"/>
              <a:t>Repayment Frequency and Default in Microfinance: Evidence From India</a:t>
            </a:r>
            <a:br>
              <a:rPr lang="en-US" sz="1400" b="1" dirty="0" smtClean="0"/>
            </a:br>
            <a:r>
              <a:rPr lang="en-US" sz="1400" b="1" dirty="0" smtClean="0"/>
              <a:t>Erica Field, Harvard University; </a:t>
            </a:r>
            <a:r>
              <a:rPr lang="en-US" sz="1400" b="1" dirty="0" err="1" smtClean="0"/>
              <a:t>Rohini</a:t>
            </a:r>
            <a:r>
              <a:rPr lang="en-US" sz="1400" b="1" dirty="0" smtClean="0"/>
              <a:t> </a:t>
            </a:r>
            <a:r>
              <a:rPr lang="en-US" sz="1400" b="1" dirty="0" err="1" smtClean="0"/>
              <a:t>Pande</a:t>
            </a:r>
            <a:r>
              <a:rPr lang="en-US" sz="1400" b="1" dirty="0" smtClean="0"/>
              <a:t>, Kennedy School of Government</a:t>
            </a:r>
            <a:br>
              <a:rPr lang="en-US" sz="1400" b="1" dirty="0" smtClean="0"/>
            </a:br>
            <a:r>
              <a:rPr lang="en-US" sz="1400" b="1" dirty="0" smtClean="0"/>
              <a:t>© 2008 by the European Economic Association, April-May 2008, Vol. 6, No. 2-3</a:t>
            </a:r>
            <a:endParaRPr lang="en-US" sz="1400" dirty="0"/>
          </a:p>
        </p:txBody>
      </p:sp>
      <p:sp>
        <p:nvSpPr>
          <p:cNvPr id="3" name="Content Placeholder 2"/>
          <p:cNvSpPr>
            <a:spLocks noGrp="1"/>
          </p:cNvSpPr>
          <p:nvPr>
            <p:ph idx="1"/>
          </p:nvPr>
        </p:nvSpPr>
        <p:spPr/>
        <p:txBody>
          <a:bodyPr>
            <a:normAutofit/>
          </a:bodyPr>
          <a:lstStyle/>
          <a:p>
            <a:r>
              <a:rPr lang="en-US" sz="2000" dirty="0"/>
              <a:t>"In stark contrast to bank debt contracts, most micro-finance contracts require that </a:t>
            </a:r>
            <a:r>
              <a:rPr lang="en-US" sz="2000" b="1" dirty="0"/>
              <a:t>repayments start nearly immediately </a:t>
            </a:r>
            <a:r>
              <a:rPr lang="en-US" sz="2000" dirty="0"/>
              <a:t>after loan disbursement </a:t>
            </a:r>
            <a:r>
              <a:rPr lang="en-US" sz="2000" b="1" dirty="0"/>
              <a:t>and occur weekly thereafter</a:t>
            </a:r>
            <a:r>
              <a:rPr lang="en-US" sz="2000" dirty="0"/>
              <a:t>. Even though economic theory suggests that a more flexible repayment schedule would benefit clients and potentially improve their repayment capacity, micro-finance practitioners argue that the </a:t>
            </a:r>
            <a:r>
              <a:rPr lang="en-US" sz="2000" b="1" dirty="0"/>
              <a:t>fiscal discipline imposed by frequent repayment is critical </a:t>
            </a:r>
            <a:r>
              <a:rPr lang="en-US" sz="2000" dirty="0"/>
              <a:t>to preventing loan default. In this paper we use data from a field experiment which randomized client assignment to a weekly or monthly repayment schedule and find no significant effect of type of repayment schedule on client delinquency or default. Our findings suggest that, among micro-finance clients who are willing to borrow at either weekly or monthly repayment schedules, a more flexible schedule can significantly lower transaction costs without increasing client default.</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b="1" dirty="0"/>
              <a:t>The Vulnerability of ‘Self-Help’: Women and Microfinance in South </a:t>
            </a:r>
            <a:r>
              <a:rPr lang="en-US" sz="1600" b="1" dirty="0" smtClean="0"/>
              <a:t>India</a:t>
            </a:r>
            <a:br>
              <a:rPr lang="en-US" sz="1600" b="1" dirty="0" smtClean="0"/>
            </a:br>
            <a:r>
              <a:rPr lang="en-US" sz="1600" b="1" dirty="0" smtClean="0"/>
              <a:t>K</a:t>
            </a:r>
            <a:r>
              <a:rPr lang="en-US" sz="1600" b="1" dirty="0"/>
              <a:t>. </a:t>
            </a:r>
            <a:r>
              <a:rPr lang="en-US" sz="1600" b="1" dirty="0" err="1" smtClean="0"/>
              <a:t>Kalpana</a:t>
            </a:r>
            <a:r>
              <a:rPr lang="en-US" sz="1600" b="1" dirty="0"/>
              <a:t/>
            </a:r>
            <a:br>
              <a:rPr lang="en-US" sz="1600" b="1" dirty="0"/>
            </a:br>
            <a:r>
              <a:rPr lang="en-US" sz="1600" b="1" dirty="0" smtClean="0"/>
              <a:t>IDS </a:t>
            </a:r>
            <a:r>
              <a:rPr lang="en-US" sz="1600" b="1" dirty="0"/>
              <a:t>[Institute of Development </a:t>
            </a:r>
            <a:r>
              <a:rPr lang="en-US" sz="1600" b="1" dirty="0" smtClean="0"/>
              <a:t>Studies, University </a:t>
            </a:r>
            <a:r>
              <a:rPr lang="en-US" sz="1600" b="1" dirty="0"/>
              <a:t>of Sussex] WORKING PAPER 303, April 2008</a:t>
            </a:r>
            <a:r>
              <a:rPr lang="en-US" sz="1600" b="1" dirty="0" smtClean="0"/>
              <a:t> </a:t>
            </a:r>
            <a:endParaRPr lang="en-US" sz="1600" b="1" dirty="0"/>
          </a:p>
        </p:txBody>
      </p:sp>
      <p:sp>
        <p:nvSpPr>
          <p:cNvPr id="3" name="Content Placeholder 2"/>
          <p:cNvSpPr>
            <a:spLocks noGrp="1"/>
          </p:cNvSpPr>
          <p:nvPr>
            <p:ph idx="1"/>
          </p:nvPr>
        </p:nvSpPr>
        <p:spPr/>
        <p:txBody>
          <a:bodyPr>
            <a:normAutofit/>
          </a:bodyPr>
          <a:lstStyle/>
          <a:p>
            <a:r>
              <a:rPr lang="en-US" sz="2000" dirty="0"/>
              <a:t>Self-help groups (</a:t>
            </a:r>
            <a:r>
              <a:rPr lang="en-US" sz="2000" dirty="0" err="1"/>
              <a:t>SHGs</a:t>
            </a:r>
            <a:r>
              <a:rPr lang="en-US" sz="2000" dirty="0"/>
              <a:t>) play a major role in providing microfinance in India. But they do not work alone. State institutions are also a big part of the microfinance landscape. They promote and finance </a:t>
            </a:r>
            <a:r>
              <a:rPr lang="en-US" sz="2000" dirty="0" err="1"/>
              <a:t>SHGs</a:t>
            </a:r>
            <a:r>
              <a:rPr lang="en-US" sz="2000" dirty="0"/>
              <a:t>, and also interact directly with them. How does this kind of ‘</a:t>
            </a:r>
            <a:r>
              <a:rPr lang="en-US" sz="2000" dirty="0" err="1"/>
              <a:t>institutionalised</a:t>
            </a:r>
            <a:r>
              <a:rPr lang="en-US" sz="2000" dirty="0"/>
              <a:t> co-production’ in service delivery work in practice</a:t>
            </a:r>
            <a:r>
              <a:rPr lang="en-US" sz="2000" dirty="0" smtClean="0"/>
              <a:t>?</a:t>
            </a:r>
          </a:p>
          <a:p>
            <a:endParaRPr lang="en-US" sz="2000" dirty="0" smtClean="0"/>
          </a:p>
          <a:p>
            <a:r>
              <a:rPr lang="en-US" sz="2000" dirty="0"/>
              <a:t>My research shows that the relationships are not symmetrical. When they seek access to bank credit, women’s groups are in a dependent relationship, and are subject to, and tarnished by, the institutional imperatives, systemic corruption and political compulsions that shape the </a:t>
            </a:r>
            <a:r>
              <a:rPr lang="en-US" sz="2000" dirty="0" err="1"/>
              <a:t>behaviour</a:t>
            </a:r>
            <a:r>
              <a:rPr lang="en-US" sz="2000" dirty="0"/>
              <a:t> of rural development bureaucracies and banks.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b="1" dirty="0" smtClean="0"/>
              <a:t>The Vulnerability of ‘Self-Help’: Women and Microfinance in South India</a:t>
            </a:r>
            <a:br>
              <a:rPr lang="en-US" sz="1400" b="1" dirty="0" smtClean="0"/>
            </a:br>
            <a:r>
              <a:rPr lang="en-US" sz="1400" b="1" dirty="0" smtClean="0"/>
              <a:t>K. </a:t>
            </a:r>
            <a:r>
              <a:rPr lang="en-US" sz="1400" b="1" dirty="0" err="1" smtClean="0"/>
              <a:t>Kalpana</a:t>
            </a:r>
            <a:r>
              <a:rPr lang="en-US" sz="1400" b="1" dirty="0" smtClean="0"/>
              <a:t/>
            </a:r>
            <a:br>
              <a:rPr lang="en-US" sz="1400" b="1" dirty="0" smtClean="0"/>
            </a:br>
            <a:r>
              <a:rPr lang="en-US" sz="1400" b="1" dirty="0" smtClean="0"/>
              <a:t>IDS [Institute of Development Studies, University of Sussex] WORKING PAPER 303, April 2008 </a:t>
            </a:r>
            <a:endParaRPr lang="en-US" sz="1400" b="1" dirty="0"/>
          </a:p>
        </p:txBody>
      </p:sp>
      <p:sp>
        <p:nvSpPr>
          <p:cNvPr id="3" name="Content Placeholder 2"/>
          <p:cNvSpPr>
            <a:spLocks noGrp="1"/>
          </p:cNvSpPr>
          <p:nvPr>
            <p:ph idx="1"/>
          </p:nvPr>
        </p:nvSpPr>
        <p:spPr/>
        <p:txBody>
          <a:bodyPr>
            <a:normAutofit fontScale="92500" lnSpcReduction="10000"/>
          </a:bodyPr>
          <a:lstStyle/>
          <a:p>
            <a:r>
              <a:rPr lang="en-US" sz="2000" dirty="0"/>
              <a:t>Part of the problem lies in a legacy of bank staff mistrusting borrowers due to arrears from previous credit granted under a different set of public schemes. Banks still try to recover old loans, and sometimes grant new loans to </a:t>
            </a:r>
            <a:r>
              <a:rPr lang="en-US" sz="2000" dirty="0" err="1"/>
              <a:t>womens</a:t>
            </a:r>
            <a:r>
              <a:rPr lang="en-US" sz="2000" dirty="0"/>
              <a:t>’ </a:t>
            </a:r>
            <a:r>
              <a:rPr lang="en-US" sz="2000" dirty="0" err="1"/>
              <a:t>SHGs</a:t>
            </a:r>
            <a:r>
              <a:rPr lang="en-US" sz="2000" dirty="0"/>
              <a:t> conditional on repayments by their male relatives. Women consider the ways in which bank officials assess credit-worthiness of </a:t>
            </a:r>
            <a:r>
              <a:rPr lang="en-US" sz="2000" dirty="0" err="1"/>
              <a:t>SHGs</a:t>
            </a:r>
            <a:r>
              <a:rPr lang="en-US" sz="2000" dirty="0"/>
              <a:t> as sometimes being discriminatory and suggestive of caste-profiling. Since banks, as institutions, are not very sensitive to the realities of their SHG borrowers, the quality of the relationship often depends on the attitude of the bank’s branch</a:t>
            </a:r>
            <a:r>
              <a:rPr lang="en-US" sz="2000" dirty="0" smtClean="0"/>
              <a:t>-manager</a:t>
            </a:r>
            <a:r>
              <a:rPr lang="en-US" sz="2000" dirty="0"/>
              <a:t>. Success in accessing loans is often contingent on how </a:t>
            </a:r>
            <a:r>
              <a:rPr lang="en-US" sz="2000" dirty="0" err="1"/>
              <a:t>SHGs</a:t>
            </a:r>
            <a:r>
              <a:rPr lang="en-US" sz="2000" dirty="0"/>
              <a:t>, bank staff, government officers and non-government </a:t>
            </a:r>
            <a:r>
              <a:rPr lang="en-US" sz="2000" dirty="0" err="1"/>
              <a:t>organisations</a:t>
            </a:r>
            <a:r>
              <a:rPr lang="en-US" sz="2000" dirty="0"/>
              <a:t> collude to subvert the official objective of the loan </a:t>
            </a:r>
            <a:r>
              <a:rPr lang="en-US" sz="2000" dirty="0" err="1"/>
              <a:t>programme</a:t>
            </a:r>
            <a:r>
              <a:rPr lang="en-US" sz="2000" dirty="0"/>
              <a:t> – enterprise-promotion. </a:t>
            </a:r>
            <a:r>
              <a:rPr lang="en-US" sz="2000" b="1" dirty="0"/>
              <a:t>Manufacturing evidence about non-existent enterprises </a:t>
            </a:r>
            <a:r>
              <a:rPr lang="en-US" sz="2000" dirty="0"/>
              <a:t>involves substantial costs and risks for </a:t>
            </a:r>
            <a:r>
              <a:rPr lang="en-US" sz="2000" dirty="0" err="1"/>
              <a:t>SHGs</a:t>
            </a:r>
            <a:r>
              <a:rPr lang="en-US" sz="2000" dirty="0" smtClean="0"/>
              <a:t>. </a:t>
            </a:r>
            <a:r>
              <a:rPr lang="en-US" sz="2000" b="1" dirty="0"/>
              <a:t>Providing financial services </a:t>
            </a:r>
            <a:r>
              <a:rPr lang="en-US" sz="2000" dirty="0"/>
              <a:t>in rural India</a:t>
            </a:r>
            <a:r>
              <a:rPr lang="en-US" sz="2000" b="1" dirty="0"/>
              <a:t> is now a profitable venture and is attracting private financing institutions, including transnational banks</a:t>
            </a:r>
            <a:r>
              <a:rPr lang="en-US" sz="2000" dirty="0"/>
              <a:t>. My research suggests that </a:t>
            </a:r>
            <a:r>
              <a:rPr lang="en-US" sz="2000" b="1" dirty="0"/>
              <a:t>we need to enquire further into the power dynamics that underlie relationships between the poor people using the financial services and their providers.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400" b="1" dirty="0" smtClean="0"/>
              <a:t>'Micro-credit improves cash flow but doesn't create wealth’</a:t>
            </a:r>
            <a:br>
              <a:rPr lang="en-US" sz="1400" b="1" dirty="0" smtClean="0"/>
            </a:br>
            <a:r>
              <a:rPr lang="en-US" sz="1400" b="1" dirty="0" smtClean="0"/>
              <a:t>NGOs, banks and corporations have benefited from micro-credit at the cost of the poor, says development analyst Dr </a:t>
            </a:r>
            <a:r>
              <a:rPr lang="en-US" sz="1400" b="1" dirty="0" err="1" smtClean="0"/>
              <a:t>Sudhirendar</a:t>
            </a:r>
            <a:r>
              <a:rPr lang="en-US" sz="1400" b="1" dirty="0" smtClean="0"/>
              <a:t> Sharma</a:t>
            </a:r>
            <a:r>
              <a:rPr lang="en-US" sz="1400" dirty="0" smtClean="0"/>
              <a:t/>
            </a:r>
            <a:br>
              <a:rPr lang="en-US" sz="1400" dirty="0" smtClean="0"/>
            </a:br>
            <a:r>
              <a:rPr lang="en-US" sz="1400" dirty="0" smtClean="0"/>
              <a:t>http</a:t>
            </a:r>
            <a:r>
              <a:rPr lang="en-US" sz="1400" dirty="0"/>
              <a:t>://infochangeindia.org/200510026116/Micro-credit/Backgrounder/-Micro-credit-improves-cash-flow-but-doesn-t-create-wealth.html</a:t>
            </a:r>
          </a:p>
        </p:txBody>
      </p:sp>
      <p:sp>
        <p:nvSpPr>
          <p:cNvPr id="3" name="Content Placeholder 2"/>
          <p:cNvSpPr>
            <a:spLocks noGrp="1"/>
          </p:cNvSpPr>
          <p:nvPr>
            <p:ph idx="1"/>
          </p:nvPr>
        </p:nvSpPr>
        <p:spPr/>
        <p:txBody>
          <a:bodyPr>
            <a:normAutofit/>
          </a:bodyPr>
          <a:lstStyle/>
          <a:p>
            <a:r>
              <a:rPr lang="en-US" sz="2000" b="1" dirty="0"/>
              <a:t>Do the negative impacts of micro-credit outweigh the positive</a:t>
            </a:r>
            <a:r>
              <a:rPr lang="en-US" sz="2000" b="1" dirty="0" smtClean="0"/>
              <a:t>?</a:t>
            </a:r>
          </a:p>
          <a:p>
            <a:endParaRPr lang="en-US" sz="2000" b="1" dirty="0" smtClean="0"/>
          </a:p>
          <a:p>
            <a:r>
              <a:rPr lang="en-US" sz="2000" dirty="0" smtClean="0"/>
              <a:t>Simple </a:t>
            </a:r>
            <a:r>
              <a:rPr lang="en-US" sz="2000" dirty="0"/>
              <a:t>cash flow or easy credit are the much-talked-about short-term gains, but in the long run, we will witness a cumulative debt trap, and the adverse consequences of moving away from primary production activities to supporting market interests. These long-term negative impacts outweigh the short-term positives. But who is interested when the dominant swing is in </a:t>
            </a:r>
            <a:r>
              <a:rPr lang="en-US" sz="2000" dirty="0" err="1"/>
              <a:t>favour</a:t>
            </a:r>
            <a:r>
              <a:rPr lang="en-US" sz="2000" dirty="0"/>
              <a:t> of micro-credit, and when each development worker is singing the micro-credit tune. The micro-credit ‘movement’ has eroded community feelings, systematically blunted peoples' political sharpness, and is side-tracking the critical question of livelihoods security. Put all of these together and one gets a picture of despair, tragically in the name of the poor.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Loans for Arts </a:t>
            </a:r>
            <a:r>
              <a:rPr lang="en-US" b="1" dirty="0" err="1" smtClean="0"/>
              <a:t>Organisations</a:t>
            </a:r>
            <a:r>
              <a:rPr lang="en-US" b="1" dirty="0" smtClean="0"/>
              <a:t>, Catalonia</a:t>
            </a:r>
            <a:br>
              <a:rPr lang="en-US" b="1" dirty="0" smtClean="0"/>
            </a:br>
            <a:endParaRPr lang="en-US" b="1"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The Catalan Department of Creative Industries was under investigation for their calamity over the introduction of loans for arts </a:t>
            </a:r>
            <a:r>
              <a:rPr lang="en-US" dirty="0" err="1" smtClean="0"/>
              <a:t>organisations</a:t>
            </a:r>
            <a:r>
              <a:rPr lang="en-US" dirty="0" smtClean="0"/>
              <a:t>. </a:t>
            </a:r>
          </a:p>
          <a:p>
            <a:endParaRPr lang="en-US" dirty="0" smtClean="0"/>
          </a:p>
          <a:p>
            <a:r>
              <a:rPr lang="en-US" dirty="0" smtClean="0"/>
              <a:t>There is a link to three translated articles regarding the problems the Department was having getting the money back it distributed in the form of repayable credit / loans, and trying to </a:t>
            </a:r>
            <a:r>
              <a:rPr lang="en-US" dirty="0" err="1" smtClean="0"/>
              <a:t>reconceptualize</a:t>
            </a:r>
            <a:r>
              <a:rPr lang="en-US" dirty="0" smtClean="0"/>
              <a:t> the loans back into subsidies.</a:t>
            </a:r>
          </a:p>
          <a:p>
            <a:endParaRPr lang="en-US" dirty="0" smtClean="0"/>
          </a:p>
          <a:p>
            <a:r>
              <a:rPr lang="en-US" dirty="0" smtClean="0"/>
              <a:t>http://</a:t>
            </a:r>
            <a:r>
              <a:rPr lang="en-US" dirty="0" err="1" smtClean="0"/>
              <a:t>www.variant.org.uk/events/art+labour/CatalanLoan.pdf</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TotalTime>
  <Words>2456</Words>
  <Application>Microsoft Macintosh PowerPoint</Application>
  <PresentationFormat>On-screen Show (4:3)</PresentationFormat>
  <Paragraphs>38</Paragraphs>
  <Slides>14</Slides>
  <Notes>0</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Office Theme</vt:lpstr>
      <vt:lpstr>Credit Markets  micro-finance : the individualistic focus of development intervention</vt:lpstr>
      <vt:lpstr>Micro-Credit and Rural Poverty: An Analysis of Empirical Evidence Pallavi Chavan and R. Ramakumar Economic and Political Weekly, Vol. 37, No. 10 (Mar. 9-15, 2002) </vt:lpstr>
      <vt:lpstr>LIMITS OF MICRO CREDIT FOR RURAL DEVELOPMENT: A CURSORY LOOK B. Mishra and Purusottam Nayak* Rural Indebtedness in North East India, Dibrugarh University, Dibrugarh, Assam, India, 2004</vt:lpstr>
      <vt:lpstr>Understanding and Dealing with High Interest Rates on Microcredit A NOTE TO POLICY MAKERS IN THE ASIA AND PACIFIC REGION Nimal A. Fernando, East Asia Department, May 2006, Asian Development Bank</vt:lpstr>
      <vt:lpstr>Repayment Frequency and Default in Microfinance: Evidence From India Erica Field, Harvard University; Rohini Pande, Kennedy School of Government © 2008 by the European Economic Association, April-May 2008, Vol. 6, No. 2-3</vt:lpstr>
      <vt:lpstr>The Vulnerability of ‘Self-Help’: Women and Microfinance in South India K. Kalpana IDS [Institute of Development Studies, University of Sussex] WORKING PAPER 303, April 2008 </vt:lpstr>
      <vt:lpstr>The Vulnerability of ‘Self-Help’: Women and Microfinance in South India K. Kalpana IDS [Institute of Development Studies, University of Sussex] WORKING PAPER 303, April 2008 </vt:lpstr>
      <vt:lpstr>'Micro-credit improves cash flow but doesn't create wealth’ NGOs, banks and corporations have benefited from micro-credit at the cost of the poor, says development analyst Dr Sudhirendar Sharma http://infochangeindia.org/200510026116/Micro-credit/Backgrounder/-Micro-credit-improves-cash-flow-but-doesn-t-create-wealth.html</vt:lpstr>
      <vt:lpstr>Loans for Arts Organisations, Catalonia </vt:lpstr>
      <vt:lpstr>Slide 10</vt:lpstr>
      <vt:lpstr>Extracting the Value What is a 'rentier ecomony' ? </vt:lpstr>
      <vt:lpstr>Slide 12</vt:lpstr>
      <vt:lpstr>‘From Cultural to Creative Industries: An analysis of the implications of the “creative industries” approach to arts and media policy making in the United Kingdom’  Nicholas Garnham, International Journal of Cultural Policy Vol 11, No. 1 2005</vt:lpstr>
      <vt:lpstr>'Real Estate, Technology and the Rentier Economy: Pricing in excess of Value, producing Income without Work’  Michael Hudson  A speech delivered at "The Economics of Abundance" conference, held at King's College, London, 3 July, 2006 </vt:lpstr>
    </vt:vector>
  </TitlesOfParts>
  <Company>Variant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Markets  micro-finance : the individualistic focus of development intervention</dc:title>
  <dc:creator>Variant AGAIN</dc:creator>
  <cp:lastModifiedBy>Variant AGAIN</cp:lastModifiedBy>
  <cp:revision>20</cp:revision>
  <dcterms:created xsi:type="dcterms:W3CDTF">2010-11-09T09:37:05Z</dcterms:created>
  <dcterms:modified xsi:type="dcterms:W3CDTF">2010-11-09T09:39:06Z</dcterms:modified>
</cp:coreProperties>
</file>